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6" r:id="rId2"/>
    <p:sldId id="276" r:id="rId3"/>
    <p:sldId id="381" r:id="rId4"/>
    <p:sldId id="383" r:id="rId5"/>
    <p:sldId id="395" r:id="rId6"/>
    <p:sldId id="275" r:id="rId7"/>
    <p:sldId id="380" r:id="rId8"/>
    <p:sldId id="384" r:id="rId9"/>
    <p:sldId id="379" r:id="rId10"/>
    <p:sldId id="398" r:id="rId11"/>
    <p:sldId id="277" r:id="rId12"/>
    <p:sldId id="392" r:id="rId13"/>
    <p:sldId id="280" r:id="rId14"/>
    <p:sldId id="281" r:id="rId15"/>
    <p:sldId id="388" r:id="rId16"/>
    <p:sldId id="282" r:id="rId17"/>
    <p:sldId id="267" r:id="rId18"/>
    <p:sldId id="408" r:id="rId19"/>
    <p:sldId id="409" r:id="rId20"/>
    <p:sldId id="407" r:id="rId21"/>
    <p:sldId id="300" r:id="rId22"/>
    <p:sldId id="311" r:id="rId23"/>
    <p:sldId id="401" r:id="rId24"/>
    <p:sldId id="288" r:id="rId25"/>
    <p:sldId id="40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17C"/>
    <a:srgbClr val="0374D9"/>
    <a:srgbClr val="046FC0"/>
    <a:srgbClr val="014B8E"/>
    <a:srgbClr val="002A51"/>
    <a:srgbClr val="0074D9"/>
    <a:srgbClr val="FF8700"/>
    <a:srgbClr val="F24754"/>
    <a:srgbClr val="3F7BAA"/>
    <a:srgbClr val="437A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94654"/>
  </p:normalViewPr>
  <p:slideViewPr>
    <p:cSldViewPr snapToGrid="0" snapToObjects="1">
      <p:cViewPr varScale="1">
        <p:scale>
          <a:sx n="109" d="100"/>
          <a:sy n="109" d="100"/>
        </p:scale>
        <p:origin x="21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5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2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9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997241" y="876693"/>
            <a:ext cx="1006557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16 </a:t>
            </a:r>
            <a:r>
              <a:rPr lang="en-US" sz="6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Octubre</a:t>
            </a:r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070040" y="0"/>
            <a:ext cx="9596281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confirmados</a:t>
            </a:r>
            <a:r>
              <a:rPr lang="en-US" sz="3200" dirty="0"/>
              <a:t> </a:t>
            </a:r>
            <a:r>
              <a:rPr lang="en-US" sz="3200" dirty="0" err="1"/>
              <a:t>diarios</a:t>
            </a:r>
            <a:r>
              <a:rPr lang="en-US" sz="3200" dirty="0"/>
              <a:t> por </a:t>
            </a:r>
            <a:r>
              <a:rPr lang="en-US" sz="3200" dirty="0" err="1"/>
              <a:t>millón</a:t>
            </a:r>
            <a:r>
              <a:rPr lang="en-US" sz="3200" dirty="0"/>
              <a:t> de </a:t>
            </a:r>
            <a:r>
              <a:rPr lang="en-US" sz="3200" dirty="0" err="1"/>
              <a:t>habitantes</a:t>
            </a:r>
            <a:endParaRPr lang="en-US" sz="3200" dirty="0"/>
          </a:p>
          <a:p>
            <a:pPr algn="ctr"/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2B328-08C1-7E49-91C6-E3DC7761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57" y="575563"/>
            <a:ext cx="8882848" cy="5842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0B693-72D4-B04C-AAA4-31E54D3C087A}"/>
              </a:ext>
            </a:extLst>
          </p:cNvPr>
          <p:cNvSpPr txBox="1"/>
          <p:nvPr/>
        </p:nvSpPr>
        <p:spPr>
          <a:xfrm>
            <a:off x="9946005" y="2778368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F7BAA"/>
                </a:solidFill>
              </a:rPr>
              <a:t>Chile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2268AC-016C-F247-BA6E-7CBCA7B16FE4}"/>
              </a:ext>
            </a:extLst>
          </p:cNvPr>
          <p:cNvSpPr txBox="1"/>
          <p:nvPr/>
        </p:nvSpPr>
        <p:spPr>
          <a:xfrm>
            <a:off x="9946005" y="4538536"/>
            <a:ext cx="175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24754"/>
                </a:solidFill>
              </a:rPr>
              <a:t>Reino</a:t>
            </a:r>
            <a:r>
              <a:rPr lang="en-US" sz="2400" b="1" dirty="0">
                <a:solidFill>
                  <a:srgbClr val="F24754"/>
                </a:solidFill>
              </a:rPr>
              <a:t> </a:t>
            </a:r>
            <a:r>
              <a:rPr lang="en-US" sz="2400" b="1" dirty="0" err="1">
                <a:solidFill>
                  <a:srgbClr val="F24754"/>
                </a:solidFill>
              </a:rPr>
              <a:t>Unido</a:t>
            </a:r>
            <a:endParaRPr lang="en-US" sz="2400" b="1" dirty="0">
              <a:solidFill>
                <a:srgbClr val="F2475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BB991-56F2-2F47-ADFE-00AE9E03C64A}"/>
              </a:ext>
            </a:extLst>
          </p:cNvPr>
          <p:cNvSpPr txBox="1"/>
          <p:nvPr/>
        </p:nvSpPr>
        <p:spPr>
          <a:xfrm>
            <a:off x="9923819" y="5138701"/>
            <a:ext cx="87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8700"/>
                </a:solidFill>
              </a:rPr>
              <a:t>Israel</a:t>
            </a:r>
          </a:p>
        </p:txBody>
      </p:sp>
    </p:spTree>
    <p:extLst>
      <p:ext uri="{BB962C8B-B14F-4D97-AF65-F5344CB8AC3E}">
        <p14:creationId xmlns:p14="http://schemas.microsoft.com/office/powerpoint/2010/main" val="346077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762FF-A6FC-E542-B6CB-65C3202B4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8" y="1560364"/>
            <a:ext cx="5768622" cy="4595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931737" y="4784278"/>
            <a:ext cx="4805339" cy="86975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6D12E7-379E-6749-8170-5986D13C1F23}"/>
              </a:ext>
            </a:extLst>
          </p:cNvPr>
          <p:cNvCxnSpPr>
            <a:cxnSpLocks/>
          </p:cNvCxnSpPr>
          <p:nvPr/>
        </p:nvCxnSpPr>
        <p:spPr>
          <a:xfrm>
            <a:off x="873665" y="4391140"/>
            <a:ext cx="4858839" cy="0"/>
          </a:xfrm>
          <a:prstGeom prst="line">
            <a:avLst/>
          </a:prstGeom>
          <a:ln w="38100">
            <a:solidFill>
              <a:srgbClr val="046F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DD85DBE-F396-4349-9367-F552CECCA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523" y="1489113"/>
            <a:ext cx="5844548" cy="473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3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00549C-F70B-8F40-BD54-5DC373166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918" y="585850"/>
            <a:ext cx="7171732" cy="58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787736" y="103675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A4B81-6E1C-1A4D-A1F3-D00C1E494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12" y="1510170"/>
            <a:ext cx="5962387" cy="4831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30BC84-0193-784B-B729-D668CDC22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738" y="1498415"/>
            <a:ext cx="5942650" cy="483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A7C37F-49CA-8242-B143-D94685591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777038"/>
            <a:ext cx="9207500" cy="557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120E57-0E8D-734A-B531-AA98BB5E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08" y="855534"/>
            <a:ext cx="9070242" cy="5608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17D8FE-A5FA-494F-A045-079ED9E14B15}"/>
              </a:ext>
            </a:extLst>
          </p:cNvPr>
          <p:cNvSpPr txBox="1"/>
          <p:nvPr/>
        </p:nvSpPr>
        <p:spPr>
          <a:xfrm rot="16200000">
            <a:off x="99652" y="3336751"/>
            <a:ext cx="2175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SUBIENDO</a:t>
            </a:r>
          </a:p>
        </p:txBody>
      </p:sp>
    </p:spTree>
    <p:extLst>
      <p:ext uri="{BB962C8B-B14F-4D97-AF65-F5344CB8AC3E}">
        <p14:creationId xmlns:p14="http://schemas.microsoft.com/office/powerpoint/2010/main" val="1147333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19AD9-246D-FB48-9082-700EDD2AE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53"/>
          <a:stretch/>
        </p:blipFill>
        <p:spPr>
          <a:xfrm>
            <a:off x="4143364" y="1479405"/>
            <a:ext cx="3905272" cy="3704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7B20F8-C960-2F41-A206-A7A278DAE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67"/>
          <a:stretch/>
        </p:blipFill>
        <p:spPr>
          <a:xfrm>
            <a:off x="8043099" y="1479405"/>
            <a:ext cx="4004860" cy="3709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1530F1-3F2A-4046-A8C4-FAA92B151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41" y="1445407"/>
            <a:ext cx="3905272" cy="373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48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12A473-A74C-FC4F-8976-C670E80DF397}"/>
              </a:ext>
            </a:extLst>
          </p:cNvPr>
          <p:cNvSpPr txBox="1"/>
          <p:nvPr/>
        </p:nvSpPr>
        <p:spPr>
          <a:xfrm>
            <a:off x="0" y="6448620"/>
            <a:ext cx="813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Centro de </a:t>
            </a:r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, http://covid-19vis.cmm.uchile.cl/race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23459-FDA9-4647-8DC3-91E9FEA07904}"/>
              </a:ext>
            </a:extLst>
          </p:cNvPr>
          <p:cNvSpPr txBox="1"/>
          <p:nvPr/>
        </p:nvSpPr>
        <p:spPr>
          <a:xfrm>
            <a:off x="1966600" y="-18567"/>
            <a:ext cx="82587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Número</a:t>
            </a:r>
            <a:r>
              <a:rPr lang="en-US" sz="2400" dirty="0"/>
              <a:t> </a:t>
            </a:r>
            <a:r>
              <a:rPr lang="en-US" sz="2400" dirty="0" err="1"/>
              <a:t>reproductivo</a:t>
            </a:r>
            <a:r>
              <a:rPr lang="en-US" sz="2400" dirty="0"/>
              <a:t> </a:t>
            </a:r>
            <a:r>
              <a:rPr lang="en-US" sz="2400" dirty="0" err="1"/>
              <a:t>efectivo</a:t>
            </a:r>
            <a:r>
              <a:rPr lang="en-US" sz="2400" dirty="0"/>
              <a:t> (o R </a:t>
            </a:r>
            <a:r>
              <a:rPr lang="en-US" sz="2400" dirty="0" err="1"/>
              <a:t>efectivo</a:t>
            </a:r>
            <a:r>
              <a:rPr lang="en-US" sz="2400" dirty="0"/>
              <a:t>) </a:t>
            </a:r>
          </a:p>
          <a:p>
            <a:pPr algn="ctr"/>
            <a:r>
              <a:rPr lang="en-US" dirty="0" err="1"/>
              <a:t>Corresponde</a:t>
            </a:r>
            <a:r>
              <a:rPr lang="en-US" dirty="0"/>
              <a:t> al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de personas </a:t>
            </a:r>
            <a:r>
              <a:rPr lang="en-US" dirty="0" err="1"/>
              <a:t>infectadas</a:t>
            </a:r>
            <a:r>
              <a:rPr lang="en-US" dirty="0"/>
              <a:t> por una persona </a:t>
            </a:r>
            <a:r>
              <a:rPr lang="en-US" dirty="0" err="1"/>
              <a:t>infecciosa</a:t>
            </a:r>
            <a:r>
              <a:rPr lang="en-US" dirty="0"/>
              <a:t>. </a:t>
            </a:r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79038AD6-389B-4C4B-ABE5-EB41EF155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912" y="889266"/>
            <a:ext cx="9820173" cy="555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26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05364D-B21C-AD4D-8D06-F3AAA2DEF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1244600"/>
            <a:ext cx="9931400" cy="436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9326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8 de </a:t>
            </a:r>
            <a:r>
              <a:rPr lang="en-US" sz="3200" dirty="0" err="1"/>
              <a:t>Octubre</a:t>
            </a:r>
            <a:r>
              <a:rPr lang="en-US" sz="3200" dirty="0"/>
              <a:t>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Fuente: Repositorio de Datos COVID19, Ministerio de Ciencia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151DD-0CCE-D44A-A37A-8D1F0745E16A}"/>
              </a:ext>
            </a:extLst>
          </p:cNvPr>
          <p:cNvSpPr txBox="1"/>
          <p:nvPr/>
        </p:nvSpPr>
        <p:spPr>
          <a:xfrm>
            <a:off x="7935327" y="3244334"/>
            <a:ext cx="169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374D9"/>
                </a:solidFill>
              </a:rPr>
              <a:t>(≈72% del total)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6A03C-0836-D645-8EB4-EB633E637DE7}"/>
              </a:ext>
            </a:extLst>
          </p:cNvPr>
          <p:cNvSpPr txBox="1"/>
          <p:nvPr/>
        </p:nvSpPr>
        <p:spPr>
          <a:xfrm>
            <a:off x="2743200" y="5933496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Nota: Población total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ajustada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2021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proyección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INE</a:t>
            </a:r>
          </a:p>
        </p:txBody>
      </p:sp>
    </p:spTree>
    <p:extLst>
      <p:ext uri="{BB962C8B-B14F-4D97-AF65-F5344CB8AC3E}">
        <p14:creationId xmlns:p14="http://schemas.microsoft.com/office/powerpoint/2010/main" val="3304288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Cobertura</a:t>
            </a:r>
            <a:r>
              <a:rPr lang="en-US" sz="3100" dirty="0"/>
              <a:t> de </a:t>
            </a:r>
            <a:r>
              <a:rPr lang="en-US" sz="3100" dirty="0" err="1"/>
              <a:t>Vacunación</a:t>
            </a:r>
            <a:r>
              <a:rPr lang="en-US" sz="3100" dirty="0"/>
              <a:t> COVID-19 </a:t>
            </a:r>
            <a:r>
              <a:rPr lang="en-US" sz="3100" dirty="0" err="1"/>
              <a:t>en</a:t>
            </a:r>
            <a:r>
              <a:rPr lang="en-US" sz="3100" dirty="0"/>
              <a:t> Chile al 15 de </a:t>
            </a:r>
            <a:r>
              <a:rPr lang="en-US" sz="3100" dirty="0" err="1"/>
              <a:t>Octubre</a:t>
            </a:r>
            <a:r>
              <a:rPr lang="en-US" sz="3100" dirty="0"/>
              <a:t> de 2021</a:t>
            </a:r>
          </a:p>
          <a:p>
            <a:pPr algn="ctr"/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completa</a:t>
            </a:r>
            <a:r>
              <a:rPr lang="en-US" sz="2400" i="1" dirty="0"/>
              <a:t> (2 </a:t>
            </a:r>
            <a:r>
              <a:rPr lang="en-US" sz="2400" i="1" dirty="0" err="1"/>
              <a:t>dosis</a:t>
            </a:r>
            <a:r>
              <a:rPr lang="en-US" sz="2400" i="1" dirty="0"/>
              <a:t> o </a:t>
            </a:r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única</a:t>
            </a:r>
            <a:r>
              <a:rPr lang="en-US" sz="2400" i="1" dirty="0"/>
              <a:t>) por </a:t>
            </a:r>
            <a:r>
              <a:rPr lang="en-US" sz="2400" i="1" dirty="0" err="1"/>
              <a:t>grupo</a:t>
            </a:r>
            <a:r>
              <a:rPr lang="en-US" sz="2400" i="1" dirty="0"/>
              <a:t> de </a:t>
            </a:r>
            <a:r>
              <a:rPr lang="en-US" sz="2400" i="1" dirty="0" err="1"/>
              <a:t>edad</a:t>
            </a:r>
            <a:endParaRPr lang="en-US" sz="24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FCED6D-A285-6F49-9C19-2EA952E432DF}"/>
              </a:ext>
            </a:extLst>
          </p:cNvPr>
          <p:cNvSpPr txBox="1"/>
          <p:nvPr/>
        </p:nvSpPr>
        <p:spPr>
          <a:xfrm>
            <a:off x="8269428" y="1771769"/>
            <a:ext cx="132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DOSIS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54590-4149-3046-BA13-9B7E04C4A0F6}"/>
              </a:ext>
            </a:extLst>
          </p:cNvPr>
          <p:cNvSpPr txBox="1"/>
          <p:nvPr/>
        </p:nvSpPr>
        <p:spPr>
          <a:xfrm>
            <a:off x="1692999" y="1771769"/>
            <a:ext cx="2743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DOSIS COMPLETA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36D36A-8638-E44B-BAEB-161A25347982}"/>
              </a:ext>
            </a:extLst>
          </p:cNvPr>
          <p:cNvCxnSpPr/>
          <p:nvPr/>
        </p:nvCxnSpPr>
        <p:spPr>
          <a:xfrm flipH="1" flipV="1">
            <a:off x="6076540" y="1466442"/>
            <a:ext cx="19460" cy="427786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414F8B9-3717-7E43-A5C2-17C693D07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92" y="2739205"/>
            <a:ext cx="5882188" cy="2846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A88BFF-7A4B-D74E-9205-9A33CF89B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615" y="2754196"/>
            <a:ext cx="5885324" cy="28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83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A63C90-DCF1-FF43-ADFA-D8F0C39EA90F}"/>
              </a:ext>
            </a:extLst>
          </p:cNvPr>
          <p:cNvSpPr/>
          <p:nvPr/>
        </p:nvSpPr>
        <p:spPr>
          <a:xfrm>
            <a:off x="462140" y="161048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Hospitalizaciones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UCI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C3ADC-F344-EC47-BE69-A5C7C2F032A1}"/>
              </a:ext>
            </a:extLst>
          </p:cNvPr>
          <p:cNvSpPr/>
          <p:nvPr/>
        </p:nvSpPr>
        <p:spPr>
          <a:xfrm>
            <a:off x="6825529" y="1614877"/>
            <a:ext cx="4823999" cy="15652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00417C"/>
                </a:solidFill>
              </a:rPr>
              <a:t>ESTABLE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ECBB4-E74F-9C41-A494-035716E56675}"/>
              </a:ext>
            </a:extLst>
          </p:cNvPr>
          <p:cNvSpPr/>
          <p:nvPr/>
        </p:nvSpPr>
        <p:spPr>
          <a:xfrm>
            <a:off x="462139" y="3487163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Casos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1E62D-18FC-C040-AC7D-3ACBA4D09B8E}"/>
              </a:ext>
            </a:extLst>
          </p:cNvPr>
          <p:cNvSpPr/>
          <p:nvPr/>
        </p:nvSpPr>
        <p:spPr>
          <a:xfrm>
            <a:off x="6825530" y="348733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Positividad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7BEE-2B98-CE4A-BAF7-2EA9E213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02A3D-1795-5546-9838-20FC45016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7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BD6B04-385B-B64F-A89C-FDD30B9C0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718" y="958083"/>
            <a:ext cx="6764564" cy="550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8F61B7-929D-5A40-B3F3-ED9BB35D0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4"/>
          <a:stretch/>
        </p:blipFill>
        <p:spPr>
          <a:xfrm>
            <a:off x="1769835" y="1077686"/>
            <a:ext cx="8652329" cy="551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D669C-B261-3745-8A05-81AD52AB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4" y="652856"/>
            <a:ext cx="8805636" cy="581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5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1DC7F-EF07-7448-9C79-CAFD42F47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624554"/>
            <a:ext cx="7188200" cy="581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76925C-C233-AB46-A38E-D3742D945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874" y="1749230"/>
            <a:ext cx="5530113" cy="44950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B9D992-EB95-E046-A950-5617D73C4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85" y="1596383"/>
            <a:ext cx="6020889" cy="48007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209896">
            <a:off x="4504492" y="4623211"/>
            <a:ext cx="1557992" cy="8748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404987" y="1069064"/>
            <a:ext cx="443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9 OCTUBRE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7276596" y="1069064"/>
            <a:ext cx="455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16 OCTUBRE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09BFD-0979-8C4D-A7A6-77983F117BFC}"/>
              </a:ext>
            </a:extLst>
          </p:cNvPr>
          <p:cNvSpPr/>
          <p:nvPr/>
        </p:nvSpPr>
        <p:spPr>
          <a:xfrm>
            <a:off x="9602157" y="4442322"/>
            <a:ext cx="1370508" cy="9578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DFEA23-34FD-D04C-BF05-DF9EABFFA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87" y="1621076"/>
            <a:ext cx="5717814" cy="45837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32B4B1-7AE0-0E45-A8F0-9335D42C4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3" y="1874663"/>
            <a:ext cx="5183018" cy="4213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9AB436-862D-F549-BF03-199DAF2BC156}"/>
              </a:ext>
            </a:extLst>
          </p:cNvPr>
          <p:cNvSpPr txBox="1"/>
          <p:nvPr/>
        </p:nvSpPr>
        <p:spPr>
          <a:xfrm>
            <a:off x="11008418" y="4275620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CE3C4-B998-3E4E-8A0C-F594138DC374}"/>
              </a:ext>
            </a:extLst>
          </p:cNvPr>
          <p:cNvSpPr txBox="1"/>
          <p:nvPr/>
        </p:nvSpPr>
        <p:spPr>
          <a:xfrm>
            <a:off x="11008418" y="5035618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496276" y="0"/>
            <a:ext cx="8743804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609617" y="1178877"/>
            <a:ext cx="4723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4 SEPTIEMBRE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2B761-C9EF-CE47-899B-3F0007783CF7}"/>
              </a:ext>
            </a:extLst>
          </p:cNvPr>
          <p:cNvSpPr txBox="1"/>
          <p:nvPr/>
        </p:nvSpPr>
        <p:spPr>
          <a:xfrm>
            <a:off x="6563611" y="1176051"/>
            <a:ext cx="4840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11 SEPTIEMBRE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B63C6-86C5-6740-AD3A-68ABCA83A2B2}"/>
              </a:ext>
            </a:extLst>
          </p:cNvPr>
          <p:cNvSpPr txBox="1"/>
          <p:nvPr/>
        </p:nvSpPr>
        <p:spPr>
          <a:xfrm>
            <a:off x="5008617" y="4091832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8D539-0759-D746-A410-35BDC428CCFE}"/>
              </a:ext>
            </a:extLst>
          </p:cNvPr>
          <p:cNvSpPr txBox="1"/>
          <p:nvPr/>
        </p:nvSpPr>
        <p:spPr>
          <a:xfrm>
            <a:off x="5016791" y="4841062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BD76F9-81AD-FA4E-9103-9C564CEC8379}"/>
              </a:ext>
            </a:extLst>
          </p:cNvPr>
          <p:cNvSpPr/>
          <p:nvPr/>
        </p:nvSpPr>
        <p:spPr>
          <a:xfrm rot="1424736">
            <a:off x="3588234" y="4138952"/>
            <a:ext cx="1349125" cy="67815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D5B06C-C31C-6641-A3E1-1712BF4C00AB}"/>
              </a:ext>
            </a:extLst>
          </p:cNvPr>
          <p:cNvSpPr/>
          <p:nvPr/>
        </p:nvSpPr>
        <p:spPr>
          <a:xfrm rot="1154924">
            <a:off x="9168269" y="3989617"/>
            <a:ext cx="1243343" cy="787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6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52019</TotalTime>
  <Words>450</Words>
  <Application>Microsoft Macintosh PowerPoint</Application>
  <PresentationFormat>Widescreen</PresentationFormat>
  <Paragraphs>93</Paragraphs>
  <Slides>25</Slides>
  <Notes>7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304</cp:revision>
  <dcterms:created xsi:type="dcterms:W3CDTF">2021-01-30T18:55:16Z</dcterms:created>
  <dcterms:modified xsi:type="dcterms:W3CDTF">2021-10-16T22:10:05Z</dcterms:modified>
</cp:coreProperties>
</file>